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>
      <p:cViewPr varScale="1">
        <p:scale>
          <a:sx n="68" d="100"/>
          <a:sy n="68" d="100"/>
        </p:scale>
        <p:origin x="60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CE948-FB2B-4D30-9A9B-C007691E7EB3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4BE01-05D0-44E7-B949-613FD9873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64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CE948-FB2B-4D30-9A9B-C007691E7EB3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4BE01-05D0-44E7-B949-613FD9873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705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CE948-FB2B-4D30-9A9B-C007691E7EB3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4BE01-05D0-44E7-B949-613FD9873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014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CE948-FB2B-4D30-9A9B-C007691E7EB3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4BE01-05D0-44E7-B949-613FD9873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638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CE948-FB2B-4D30-9A9B-C007691E7EB3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4BE01-05D0-44E7-B949-613FD9873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007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CE948-FB2B-4D30-9A9B-C007691E7EB3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4BE01-05D0-44E7-B949-613FD9873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652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CE948-FB2B-4D30-9A9B-C007691E7EB3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4BE01-05D0-44E7-B949-613FD9873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4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CE948-FB2B-4D30-9A9B-C007691E7EB3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4BE01-05D0-44E7-B949-613FD9873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122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CE948-FB2B-4D30-9A9B-C007691E7EB3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4BE01-05D0-44E7-B949-613FD9873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492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CE948-FB2B-4D30-9A9B-C007691E7EB3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4BE01-05D0-44E7-B949-613FD9873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829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CE948-FB2B-4D30-9A9B-C007691E7EB3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4BE01-05D0-44E7-B949-613FD9873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758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6CE948-FB2B-4D30-9A9B-C007691E7EB3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54BE01-05D0-44E7-B949-613FD9873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194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fif"/><Relationship Id="rId2" Type="http://schemas.openxmlformats.org/officeDocument/2006/relationships/image" Target="../media/image2.jf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ec.europa.eu/eurostat/statistics-explained/index.php?title=Glossary:Resident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70847" y="1712160"/>
            <a:ext cx="4553243" cy="945588"/>
          </a:xfrm>
        </p:spPr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Welcome to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7709" y="4043523"/>
            <a:ext cx="3779520" cy="477593"/>
          </a:xfrm>
        </p:spPr>
        <p:txBody>
          <a:bodyPr/>
          <a:lstStyle/>
          <a:p>
            <a:r>
              <a:rPr lang="en-US" dirty="0" smtClean="0"/>
              <a:t>Master Business Class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3470" y="2802765"/>
            <a:ext cx="2428001" cy="950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0821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3871" y="618345"/>
            <a:ext cx="4746674" cy="493004"/>
          </a:xfrm>
        </p:spPr>
        <p:txBody>
          <a:bodyPr>
            <a:normAutofit fontScale="90000"/>
          </a:bodyPr>
          <a:lstStyle/>
          <a:p>
            <a:r>
              <a:rPr lang="en-US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Industry Products and Services</a:t>
            </a:r>
            <a:endParaRPr lang="en-US" sz="25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2233" y="2458670"/>
            <a:ext cx="2220350" cy="63622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Traveler </a:t>
            </a:r>
          </a:p>
          <a:p>
            <a:pPr marL="0" indent="0" algn="ctr">
              <a:buNone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Accommodations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058550" y="2467292"/>
            <a:ext cx="2104293" cy="6362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Air Transportation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035061" y="2458670"/>
            <a:ext cx="2104293" cy="6362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Tours &amp; </a:t>
            </a:r>
          </a:p>
          <a:p>
            <a:pPr marL="0" indent="0" algn="ctr">
              <a:buNone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Activities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847449" y="2458670"/>
            <a:ext cx="2104293" cy="7487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Ground</a:t>
            </a:r>
          </a:p>
          <a:p>
            <a:pPr marL="0" indent="0" algn="ctr">
              <a:buNone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Transportation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8951742" y="2467292"/>
            <a:ext cx="2104293" cy="6362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Food and beverage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" name="Straight Arrow Connector 8"/>
          <p:cNvCxnSpPr>
            <a:stCxn id="2" idx="2"/>
          </p:cNvCxnSpPr>
          <p:nvPr/>
        </p:nvCxnSpPr>
        <p:spPr>
          <a:xfrm flipH="1">
            <a:off x="2166425" y="1111349"/>
            <a:ext cx="3920783" cy="12098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2" idx="2"/>
          </p:cNvCxnSpPr>
          <p:nvPr/>
        </p:nvCxnSpPr>
        <p:spPr>
          <a:xfrm flipH="1">
            <a:off x="4290646" y="1111349"/>
            <a:ext cx="1796562" cy="12098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2" idx="2"/>
          </p:cNvCxnSpPr>
          <p:nvPr/>
        </p:nvCxnSpPr>
        <p:spPr>
          <a:xfrm flipH="1">
            <a:off x="6087207" y="1111349"/>
            <a:ext cx="1" cy="12098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2" idx="2"/>
          </p:cNvCxnSpPr>
          <p:nvPr/>
        </p:nvCxnSpPr>
        <p:spPr>
          <a:xfrm>
            <a:off x="6087208" y="1111349"/>
            <a:ext cx="1706294" cy="12098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2" idx="2"/>
          </p:cNvCxnSpPr>
          <p:nvPr/>
        </p:nvCxnSpPr>
        <p:spPr>
          <a:xfrm>
            <a:off x="6087208" y="1111349"/>
            <a:ext cx="3774244" cy="12098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767" y="3438684"/>
            <a:ext cx="1608688" cy="1608688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6929" y="3388580"/>
            <a:ext cx="2438400" cy="1630680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5329" y="3438684"/>
            <a:ext cx="1580576" cy="1580576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9354" y="3555294"/>
            <a:ext cx="1492078" cy="1492078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305" y="3438684"/>
            <a:ext cx="1769623" cy="1769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7643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  <p:bldP spid="6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5629" y="590208"/>
            <a:ext cx="4760742" cy="64774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What is Travel Agency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7346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an agency engaged in selling and arranging transportation, accommodations, tours, and trips for traveler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43279" y="2921158"/>
            <a:ext cx="2321755" cy="4536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Travel Agency</a:t>
            </a:r>
            <a:endParaRPr lang="en-US" sz="25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" name="Straight Connector 7"/>
          <p:cNvCxnSpPr>
            <a:stCxn id="4" idx="2"/>
          </p:cNvCxnSpPr>
          <p:nvPr/>
        </p:nvCxnSpPr>
        <p:spPr>
          <a:xfrm flipH="1">
            <a:off x="5704156" y="3374817"/>
            <a:ext cx="1" cy="5641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885071" y="3938954"/>
            <a:ext cx="80185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1885071" y="3938954"/>
            <a:ext cx="0" cy="6330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ontent Placeholder 2"/>
          <p:cNvSpPr txBox="1">
            <a:spLocks/>
          </p:cNvSpPr>
          <p:nvPr/>
        </p:nvSpPr>
        <p:spPr>
          <a:xfrm>
            <a:off x="645209" y="4600136"/>
            <a:ext cx="2479724" cy="35486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Retail Travel Agents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5701812" y="3938954"/>
            <a:ext cx="0" cy="6330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ontent Placeholder 2"/>
          <p:cNvSpPr txBox="1">
            <a:spLocks/>
          </p:cNvSpPr>
          <p:nvPr/>
        </p:nvSpPr>
        <p:spPr>
          <a:xfrm>
            <a:off x="4230128" y="4594688"/>
            <a:ext cx="2986596" cy="39934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Wholesale Travel Agents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9903655" y="3938954"/>
            <a:ext cx="0" cy="6330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ontent Placeholder 2"/>
          <p:cNvSpPr txBox="1">
            <a:spLocks/>
          </p:cNvSpPr>
          <p:nvPr/>
        </p:nvSpPr>
        <p:spPr>
          <a:xfrm>
            <a:off x="8096403" y="4665028"/>
            <a:ext cx="3340635" cy="39934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Online Travel Agents (OTA)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6767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13" grpId="0"/>
      <p:bldP spid="15" grpId="0"/>
      <p:bldP spid="1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57833" y="773089"/>
            <a:ext cx="4091940" cy="577410"/>
          </a:xfrm>
        </p:spPr>
        <p:txBody>
          <a:bodyPr>
            <a:normAutofit/>
          </a:bodyPr>
          <a:lstStyle/>
          <a:p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Product &amp;  Services </a:t>
            </a:r>
            <a:endParaRPr lang="en-US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19886" y="2289859"/>
            <a:ext cx="2594317" cy="52368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Product Owner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7193275" y="2261723"/>
            <a:ext cx="2594317" cy="5236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Travel Agent</a:t>
            </a: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3176367" y="2813539"/>
            <a:ext cx="1" cy="7174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291296" y="3530991"/>
            <a:ext cx="40514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1288365" y="3530992"/>
            <a:ext cx="1" cy="7174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3173436" y="3530991"/>
            <a:ext cx="1" cy="7174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5325792" y="3530991"/>
            <a:ext cx="1" cy="7174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8238392" y="2813539"/>
            <a:ext cx="1" cy="7174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212644" y="3530991"/>
            <a:ext cx="40514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6212643" y="3530991"/>
            <a:ext cx="1" cy="7174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8241323" y="3530991"/>
            <a:ext cx="1" cy="7174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10281138" y="3530991"/>
            <a:ext cx="1" cy="7174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3868615" y="1350499"/>
            <a:ext cx="1688123" cy="7455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5556738" y="1350499"/>
            <a:ext cx="1927274" cy="7455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ontent Placeholder 2"/>
          <p:cNvSpPr txBox="1">
            <a:spLocks/>
          </p:cNvSpPr>
          <p:nvPr/>
        </p:nvSpPr>
        <p:spPr>
          <a:xfrm>
            <a:off x="874541" y="4290647"/>
            <a:ext cx="1052734" cy="3970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Agent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Content Placeholder 2"/>
          <p:cNvSpPr txBox="1">
            <a:spLocks/>
          </p:cNvSpPr>
          <p:nvPr/>
        </p:nvSpPr>
        <p:spPr>
          <a:xfrm>
            <a:off x="2536285" y="4290647"/>
            <a:ext cx="1318262" cy="39706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Distributor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Content Placeholder 2"/>
          <p:cNvSpPr txBox="1">
            <a:spLocks/>
          </p:cNvSpPr>
          <p:nvPr/>
        </p:nvSpPr>
        <p:spPr>
          <a:xfrm>
            <a:off x="4572881" y="4276579"/>
            <a:ext cx="1318262" cy="68931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Own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Website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Content Placeholder 2"/>
          <p:cNvSpPr txBox="1">
            <a:spLocks/>
          </p:cNvSpPr>
          <p:nvPr/>
        </p:nvSpPr>
        <p:spPr>
          <a:xfrm>
            <a:off x="5686276" y="4290647"/>
            <a:ext cx="1052734" cy="71745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Sub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Agent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Content Placeholder 2"/>
          <p:cNvSpPr txBox="1">
            <a:spLocks/>
          </p:cNvSpPr>
          <p:nvPr/>
        </p:nvSpPr>
        <p:spPr>
          <a:xfrm>
            <a:off x="7596260" y="4267959"/>
            <a:ext cx="1318262" cy="39706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Distributor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Content Placeholder 2"/>
          <p:cNvSpPr txBox="1">
            <a:spLocks/>
          </p:cNvSpPr>
          <p:nvPr/>
        </p:nvSpPr>
        <p:spPr>
          <a:xfrm>
            <a:off x="9605009" y="4311749"/>
            <a:ext cx="1318262" cy="68931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Own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Website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2209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22" grpId="0"/>
      <p:bldP spid="23" grpId="0"/>
      <p:bldP spid="24" grpId="0"/>
      <p:bldP spid="25" grpId="0"/>
      <p:bldP spid="26" grpId="0"/>
      <p:bldP spid="2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7683" y="1046455"/>
            <a:ext cx="6139375" cy="746223"/>
          </a:xfrm>
        </p:spPr>
        <p:txBody>
          <a:bodyPr/>
          <a:lstStyle/>
          <a:p>
            <a:r>
              <a:rPr lang="en-US" b="1" dirty="0"/>
              <a:t>Start Your Own </a:t>
            </a:r>
            <a:r>
              <a:rPr lang="en-US" b="1" dirty="0" smtClean="0"/>
              <a:t>Business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291840"/>
            <a:ext cx="10515600" cy="872198"/>
          </a:xfrm>
        </p:spPr>
        <p:txBody>
          <a:bodyPr/>
          <a:lstStyle/>
          <a:p>
            <a:r>
              <a:rPr lang="en-US" dirty="0"/>
              <a:t>Learn how to start and grow your own small online travel agent business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679244" y="1637933"/>
            <a:ext cx="4312920" cy="7462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/>
              <a:t>Be Your Own Boss</a:t>
            </a:r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838200" y="4199524"/>
            <a:ext cx="10515600" cy="8721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Turn your passion into a profitable business.</a:t>
            </a:r>
          </a:p>
        </p:txBody>
      </p:sp>
    </p:spTree>
    <p:extLst>
      <p:ext uri="{BB962C8B-B14F-4D97-AF65-F5344CB8AC3E}">
        <p14:creationId xmlns:p14="http://schemas.microsoft.com/office/powerpoint/2010/main" val="2656009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43426"/>
            <a:ext cx="4001086" cy="633681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What Will I Learn?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95544"/>
          </a:xfrm>
        </p:spPr>
        <p:txBody>
          <a:bodyPr/>
          <a:lstStyle/>
          <a:p>
            <a:r>
              <a:rPr lang="en-US" dirty="0"/>
              <a:t>How to set a </a:t>
            </a:r>
            <a:r>
              <a:rPr lang="en-US" dirty="0" smtClean="0"/>
              <a:t>online travel business </a:t>
            </a:r>
            <a:r>
              <a:rPr lang="en-US" dirty="0"/>
              <a:t>up and get running.</a:t>
            </a:r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200" y="2321169"/>
            <a:ext cx="10515600" cy="495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How to market your products and close your sales.</a:t>
            </a:r>
          </a:p>
          <a:p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2816713"/>
            <a:ext cx="10515600" cy="495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How to grow and what comes next once you get going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38200" y="3312257"/>
            <a:ext cx="10515600" cy="495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Make a detailed list of what to sell, and how much to sell it for.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838200" y="3807800"/>
            <a:ext cx="10515600" cy="7501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Make comprehensive budget so you will know how much money you can expect to make.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838200" y="4557932"/>
            <a:ext cx="10515600" cy="7501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Know and understand how </a:t>
            </a:r>
            <a:r>
              <a:rPr lang="en-US" dirty="0" smtClean="0"/>
              <a:t>travel business </a:t>
            </a:r>
            <a:r>
              <a:rPr lang="en-US" dirty="0"/>
              <a:t>organizations work in the global.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838200" y="5047956"/>
            <a:ext cx="10515600" cy="7501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Have confidence when starting a small </a:t>
            </a:r>
            <a:r>
              <a:rPr lang="en-US" dirty="0" smtClean="0"/>
              <a:t>travel business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5190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  <p:bldP spid="5" grpId="0" build="p"/>
      <p:bldP spid="6" grpId="0" build="p"/>
      <p:bldP spid="7" grpId="0" build="p"/>
      <p:bldP spid="8" grpId="0" build="p"/>
      <p:bldP spid="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43426"/>
            <a:ext cx="3410243" cy="549275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In this course: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509612"/>
          </a:xfrm>
        </p:spPr>
        <p:txBody>
          <a:bodyPr/>
          <a:lstStyle/>
          <a:p>
            <a:r>
              <a:rPr lang="en-US" dirty="0"/>
              <a:t>Introduction To The</a:t>
            </a:r>
            <a:r>
              <a:rPr lang="en-US" b="1" dirty="0"/>
              <a:t> online travel market.</a:t>
            </a:r>
            <a:endParaRPr lang="en-US" dirty="0"/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200" y="2309265"/>
            <a:ext cx="10515600" cy="5096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Use Your Passions To Pick Your Path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162822" y="2342456"/>
            <a:ext cx="5358618" cy="3721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/>
              <a:t> </a:t>
            </a:r>
            <a:r>
              <a:rPr lang="en-US" sz="2000" dirty="0">
                <a:solidFill>
                  <a:schemeClr val="accent2"/>
                </a:solidFill>
              </a:rPr>
              <a:t>(so you know what to do)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38200" y="2821257"/>
            <a:ext cx="10515600" cy="5096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Pick </a:t>
            </a:r>
            <a:r>
              <a:rPr lang="en-US" dirty="0"/>
              <a:t>and Price Your Products and Services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7072538" y="2878695"/>
            <a:ext cx="5358618" cy="3721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>
                <a:solidFill>
                  <a:schemeClr val="accent2"/>
                </a:solidFill>
              </a:rPr>
              <a:t>(so you know what to sell)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876886" y="3327355"/>
            <a:ext cx="10515600" cy="5096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Business Organizations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495805" y="3399277"/>
            <a:ext cx="5358618" cy="3721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>
                <a:solidFill>
                  <a:schemeClr val="accent2"/>
                </a:solidFill>
              </a:rPr>
              <a:t>(so you know how to setup)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876886" y="3836967"/>
            <a:ext cx="10515600" cy="5096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Business Management </a:t>
            </a: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4495805" y="3891592"/>
            <a:ext cx="5358618" cy="3721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>
                <a:solidFill>
                  <a:schemeClr val="accent2"/>
                </a:solidFill>
              </a:rPr>
              <a:t>(so you know how to run your business)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876886" y="4355972"/>
            <a:ext cx="10515600" cy="5096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Marketing and Sales</a:t>
            </a: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099565" y="4410259"/>
            <a:ext cx="5358618" cy="3721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>
                <a:solidFill>
                  <a:schemeClr val="accent2"/>
                </a:solidFill>
              </a:rPr>
              <a:t>(so you know how to grow)</a:t>
            </a:r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876886" y="4919871"/>
            <a:ext cx="10515600" cy="5096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Growth and Next Steps</a:t>
            </a: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4495805" y="4997281"/>
            <a:ext cx="5358618" cy="3721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>
                <a:solidFill>
                  <a:schemeClr val="accent2"/>
                </a:solidFill>
              </a:rPr>
              <a:t>(so you know what's next)</a:t>
            </a:r>
          </a:p>
        </p:txBody>
      </p:sp>
    </p:spTree>
    <p:extLst>
      <p:ext uri="{BB962C8B-B14F-4D97-AF65-F5344CB8AC3E}">
        <p14:creationId xmlns:p14="http://schemas.microsoft.com/office/powerpoint/2010/main" val="391273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16818"/>
            <a:ext cx="10515600" cy="647749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Benefits of This </a:t>
            </a:r>
            <a:r>
              <a:rPr lang="en-US" b="1" dirty="0" smtClean="0"/>
              <a:t>Class: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537747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You are going to learn and understand the insights about travel industry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200" y="2286683"/>
            <a:ext cx="10515600" cy="5377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End of this class, you are a owner of online travel website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2824430"/>
            <a:ext cx="10515600" cy="5377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After success end of this class, you will receive a paid task daily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38200" y="3362177"/>
            <a:ext cx="10515600" cy="5377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Where you can work with us part time or freelance </a:t>
            </a:r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838200" y="3899924"/>
            <a:ext cx="10515600" cy="5377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You can work anywhere, any time as your schedule</a:t>
            </a:r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838200" y="4437671"/>
            <a:ext cx="10515600" cy="5377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We will share and create global audience to your own business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838200" y="4975419"/>
            <a:ext cx="10515600" cy="764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Performance </a:t>
            </a:r>
            <a:r>
              <a:rPr lang="en-US" dirty="0"/>
              <a:t>based incentives, free training &amp; Commission for your product uploaded in our online </a:t>
            </a:r>
            <a:r>
              <a:rPr lang="en-US" dirty="0" smtClean="0"/>
              <a:t>system</a:t>
            </a:r>
            <a:endParaRPr lang="en-US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838200" y="5739619"/>
            <a:ext cx="10515600" cy="63304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After successful complete the training you able to run your own show using our resources as well your idea.</a:t>
            </a:r>
          </a:p>
        </p:txBody>
      </p:sp>
    </p:spTree>
    <p:extLst>
      <p:ext uri="{BB962C8B-B14F-4D97-AF65-F5344CB8AC3E}">
        <p14:creationId xmlns:p14="http://schemas.microsoft.com/office/powerpoint/2010/main" val="1137710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74614"/>
            <a:ext cx="10515600" cy="746223"/>
          </a:xfrm>
        </p:spPr>
        <p:txBody>
          <a:bodyPr>
            <a:normAutofit/>
          </a:bodyPr>
          <a:lstStyle/>
          <a:p>
            <a:r>
              <a:rPr lang="en-US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List of 10 Biggest Industries in the World in 2021</a:t>
            </a:r>
            <a:endParaRPr lang="en-US" sz="3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52368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Financial Services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158182" y="1888930"/>
            <a:ext cx="4254305" cy="39707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500" i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(Market </a:t>
            </a:r>
            <a:r>
              <a:rPr lang="en-US" sz="2500" i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value: $22.5 </a:t>
            </a:r>
            <a:r>
              <a:rPr lang="en-US" sz="2500" i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trillion)</a:t>
            </a:r>
            <a:endParaRPr lang="en-US" sz="2500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2296893"/>
            <a:ext cx="10515600" cy="5236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2. Construction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311775" y="2386404"/>
            <a:ext cx="4254305" cy="39707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500" i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400" i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Market value: $12.5 trillion</a:t>
            </a:r>
            <a:r>
              <a:rPr lang="en-US" sz="2500" i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2500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838200" y="2768161"/>
            <a:ext cx="10515600" cy="5236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3. Commercial Real Estate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5138230" y="2831808"/>
            <a:ext cx="4254305" cy="39707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500" i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400" i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Market value: $9.6 trillion</a:t>
            </a:r>
            <a:r>
              <a:rPr lang="en-US" sz="2500" i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2500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838200" y="3239429"/>
            <a:ext cx="10515600" cy="5236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4. E-commerce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3311774" y="3338246"/>
            <a:ext cx="4254305" cy="39707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500" i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400" i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Market value: $9.09 trillion</a:t>
            </a:r>
            <a:r>
              <a:rPr lang="en-US" sz="2500" i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2500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838200" y="3757446"/>
            <a:ext cx="10515600" cy="5236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5. Life and Health Insurance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5335178" y="3853647"/>
            <a:ext cx="4254305" cy="39707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500" i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400" i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Market value: $8.45 trillion</a:t>
            </a:r>
            <a:r>
              <a:rPr lang="en-US" sz="2500" i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2500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838200" y="4223051"/>
            <a:ext cx="10515600" cy="5236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6. Information Technology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4981141" y="4315393"/>
            <a:ext cx="4254305" cy="39707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500" i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400" i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Market value: $5 trillion</a:t>
            </a:r>
            <a:r>
              <a:rPr lang="en-US" sz="2500" i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2500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838200" y="4710659"/>
            <a:ext cx="10515600" cy="5236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7. Food Industry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3445418" y="4792000"/>
            <a:ext cx="4254305" cy="39707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500" i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400" i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Market value: $5 trillion</a:t>
            </a:r>
            <a:r>
              <a:rPr lang="en-US" sz="2500" i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2500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838200" y="5234339"/>
            <a:ext cx="10515600" cy="5236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8. Oil and Gas E&amp;P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18" name="Content Placeholder 2"/>
          <p:cNvSpPr txBox="1">
            <a:spLocks/>
          </p:cNvSpPr>
          <p:nvPr/>
        </p:nvSpPr>
        <p:spPr>
          <a:xfrm>
            <a:off x="3968847" y="5297644"/>
            <a:ext cx="4254305" cy="39707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500" i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4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Market value: $4.6 trillion</a:t>
            </a:r>
            <a:r>
              <a:rPr lang="en-US" sz="2500" i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2500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838199" y="5694714"/>
            <a:ext cx="10515600" cy="5236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9. Automobile Manufacturing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5438926" y="5786066"/>
            <a:ext cx="4254305" cy="39707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500" i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400" i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Market value: $3 trillion</a:t>
            </a:r>
            <a:r>
              <a:rPr lang="en-US" sz="2500" i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2500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Content Placeholder 2"/>
          <p:cNvSpPr txBox="1">
            <a:spLocks/>
          </p:cNvSpPr>
          <p:nvPr/>
        </p:nvSpPr>
        <p:spPr>
          <a:xfrm>
            <a:off x="838199" y="6211183"/>
            <a:ext cx="10515600" cy="5236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10. Telecommunication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22" name="Content Placeholder 2"/>
          <p:cNvSpPr txBox="1">
            <a:spLocks/>
          </p:cNvSpPr>
          <p:nvPr/>
        </p:nvSpPr>
        <p:spPr>
          <a:xfrm>
            <a:off x="4550317" y="6302535"/>
            <a:ext cx="4254305" cy="39707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500" i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400" i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Market value: $1.74 trillion</a:t>
            </a:r>
            <a:r>
              <a:rPr lang="en-US" sz="2500" i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2500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891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01274"/>
            <a:ext cx="9556652" cy="652901"/>
          </a:xfrm>
        </p:spPr>
        <p:txBody>
          <a:bodyPr>
            <a:normAutofit/>
          </a:bodyPr>
          <a:lstStyle/>
          <a:p>
            <a:r>
              <a:rPr lang="en-US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Where Global travel and tourism industry stand</a:t>
            </a:r>
            <a:endParaRPr lang="en-US" sz="3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917575"/>
          </a:xfrm>
        </p:spPr>
        <p:txBody>
          <a:bodyPr/>
          <a:lstStyle/>
          <a:p>
            <a:r>
              <a:rPr lang="en-US" dirty="0" smtClean="0"/>
              <a:t>Tourism </a:t>
            </a:r>
            <a:r>
              <a:rPr lang="en-US" dirty="0"/>
              <a:t>made up 10 percent of global GDP in 2019 and was worth almost $9 trillion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200" y="2743200"/>
            <a:ext cx="10515600" cy="5908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Making </a:t>
            </a:r>
            <a:r>
              <a:rPr lang="en-US" dirty="0"/>
              <a:t>the sector nearly three times larger than agriculture.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3286100"/>
            <a:ext cx="10515600" cy="59084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COVID-19 has caused an unprecedented crisis for the tourism industry.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838200" y="3876943"/>
            <a:ext cx="10515600" cy="80759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The global travel and tourism industry has finally started to get back on its feet following the pandemic’s disastrous impact.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838200" y="4684542"/>
            <a:ext cx="10515600" cy="807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Global travel and tourism industry could grow to $8.6 trillion in </a:t>
            </a:r>
            <a:r>
              <a:rPr lang="en-US" dirty="0" smtClean="0"/>
              <a:t>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9473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02751"/>
            <a:ext cx="10515600" cy="704020"/>
          </a:xfrm>
        </p:spPr>
        <p:txBody>
          <a:bodyPr/>
          <a:lstStyle/>
          <a:p>
            <a:r>
              <a:rPr lang="en-US" dirty="0" smtClean="0"/>
              <a:t>What is the Global Tourism industry?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95963"/>
            <a:ext cx="10515600" cy="917575"/>
          </a:xfrm>
        </p:spPr>
        <p:txBody>
          <a:bodyPr/>
          <a:lstStyle/>
          <a:p>
            <a:r>
              <a:rPr lang="en-US" dirty="0" smtClean="0"/>
              <a:t>Tourism is defined as international visitors spending across national borders travel primarily for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416001" y="3444911"/>
            <a:ext cx="1708052" cy="43927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Leisure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648198" y="3458978"/>
            <a:ext cx="2188699" cy="411141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Business Travel</a:t>
            </a:r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9189718" y="3473046"/>
            <a:ext cx="1065629" cy="41114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MICE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741" y="4196386"/>
            <a:ext cx="2381250" cy="180022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6682" y="4174807"/>
            <a:ext cx="3382697" cy="177864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6668" y="4196386"/>
            <a:ext cx="3965110" cy="1757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8058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76454" y="980928"/>
            <a:ext cx="3516925" cy="760290"/>
          </a:xfrm>
        </p:spPr>
        <p:txBody>
          <a:bodyPr>
            <a:normAutofit/>
          </a:bodyPr>
          <a:lstStyle/>
          <a:p>
            <a:r>
              <a:rPr lang="en-US" sz="3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Tourism Types</a:t>
            </a:r>
            <a:r>
              <a:rPr lang="en-US" sz="3500" dirty="0"/>
              <a:t> </a:t>
            </a:r>
            <a:r>
              <a:rPr lang="en-US" sz="3500" dirty="0" smtClean="0"/>
              <a:t> </a:t>
            </a:r>
            <a:endParaRPr lang="en-US" sz="3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46161" y="2977133"/>
            <a:ext cx="1708053" cy="551815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Domestic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407854" y="2951039"/>
            <a:ext cx="1654127" cy="551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 smtClean="0"/>
              <a:t>Inbound</a:t>
            </a:r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8946462" y="2985983"/>
            <a:ext cx="1654127" cy="55181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 smtClean="0"/>
              <a:t>Outbound</a:t>
            </a:r>
            <a:endParaRPr lang="en-US" dirty="0"/>
          </a:p>
        </p:txBody>
      </p:sp>
      <p:cxnSp>
        <p:nvCxnSpPr>
          <p:cNvPr id="9" name="Straight Arrow Connector 8"/>
          <p:cNvCxnSpPr>
            <a:stCxn id="2" idx="2"/>
          </p:cNvCxnSpPr>
          <p:nvPr/>
        </p:nvCxnSpPr>
        <p:spPr>
          <a:xfrm flipH="1">
            <a:off x="2252882" y="1741218"/>
            <a:ext cx="3982035" cy="11306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2" idx="2"/>
            <a:endCxn id="6" idx="0"/>
          </p:cNvCxnSpPr>
          <p:nvPr/>
        </p:nvCxnSpPr>
        <p:spPr>
          <a:xfrm>
            <a:off x="6234917" y="1741218"/>
            <a:ext cx="1" cy="12098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2" idx="2"/>
          </p:cNvCxnSpPr>
          <p:nvPr/>
        </p:nvCxnSpPr>
        <p:spPr>
          <a:xfrm>
            <a:off x="6234917" y="1741218"/>
            <a:ext cx="3387385" cy="11306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ontent Placeholder 2"/>
          <p:cNvSpPr txBox="1">
            <a:spLocks/>
          </p:cNvSpPr>
          <p:nvPr/>
        </p:nvSpPr>
        <p:spPr>
          <a:xfrm>
            <a:off x="599048" y="3502854"/>
            <a:ext cx="3002281" cy="12638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Visits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within a country by visitors who are 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residents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 of that country.</a:t>
            </a:r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4588996" y="3528948"/>
            <a:ext cx="3002281" cy="12638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Visits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to a country by visitors who are not residents of that country</a:t>
            </a:r>
          </a:p>
        </p:txBody>
      </p:sp>
      <p:sp>
        <p:nvSpPr>
          <p:cNvPr id="23" name="Content Placeholder 2"/>
          <p:cNvSpPr txBox="1">
            <a:spLocks/>
          </p:cNvSpPr>
          <p:nvPr/>
        </p:nvSpPr>
        <p:spPr>
          <a:xfrm>
            <a:off x="8272386" y="3528947"/>
            <a:ext cx="3002281" cy="12638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Visits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by residents of a country outside that country</a:t>
            </a:r>
          </a:p>
        </p:txBody>
      </p:sp>
    </p:spTree>
    <p:extLst>
      <p:ext uri="{BB962C8B-B14F-4D97-AF65-F5344CB8AC3E}">
        <p14:creationId xmlns:p14="http://schemas.microsoft.com/office/powerpoint/2010/main" val="2918890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  <p:bldP spid="7" grpId="0"/>
      <p:bldP spid="19" grpId="0"/>
      <p:bldP spid="20" grpId="0"/>
      <p:bldP spid="2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632</Words>
  <Application>Microsoft Office PowerPoint</Application>
  <PresentationFormat>Widescreen</PresentationFormat>
  <Paragraphs>103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Welcome to</vt:lpstr>
      <vt:lpstr>Start Your Own Business</vt:lpstr>
      <vt:lpstr>What Will I Learn?</vt:lpstr>
      <vt:lpstr>In this course:</vt:lpstr>
      <vt:lpstr>Benefits of This Class:</vt:lpstr>
      <vt:lpstr>List of 10 Biggest Industries in the World in 2021</vt:lpstr>
      <vt:lpstr>Where Global travel and tourism industry stand</vt:lpstr>
      <vt:lpstr>What is the Global Tourism industry?</vt:lpstr>
      <vt:lpstr>Tourism Types  </vt:lpstr>
      <vt:lpstr>Industry Products and Services</vt:lpstr>
      <vt:lpstr>What is Travel Agency</vt:lpstr>
      <vt:lpstr>Product &amp;  Services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</dc:title>
  <dc:creator>Aslam Mashoor</dc:creator>
  <cp:lastModifiedBy>Aslam Mashoor</cp:lastModifiedBy>
  <cp:revision>24</cp:revision>
  <dcterms:created xsi:type="dcterms:W3CDTF">2022-12-04T12:18:27Z</dcterms:created>
  <dcterms:modified xsi:type="dcterms:W3CDTF">2022-12-05T01:43:02Z</dcterms:modified>
</cp:coreProperties>
</file>